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1"/>
  </p:notesMasterIdLst>
  <p:handoutMasterIdLst>
    <p:handoutMasterId r:id="rId52"/>
  </p:handoutMasterIdLst>
  <p:sldIdLst>
    <p:sldId id="257" r:id="rId3"/>
    <p:sldId id="259" r:id="rId4"/>
    <p:sldId id="310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295" r:id="rId32"/>
    <p:sldId id="296" r:id="rId33"/>
    <p:sldId id="297" r:id="rId34"/>
    <p:sldId id="298" r:id="rId35"/>
    <p:sldId id="299" r:id="rId36"/>
    <p:sldId id="300" r:id="rId37"/>
    <p:sldId id="301" r:id="rId38"/>
    <p:sldId id="302" r:id="rId39"/>
    <p:sldId id="303" r:id="rId40"/>
    <p:sldId id="304" r:id="rId41"/>
    <p:sldId id="305" r:id="rId42"/>
    <p:sldId id="306" r:id="rId43"/>
    <p:sldId id="307" r:id="rId44"/>
    <p:sldId id="308" r:id="rId45"/>
    <p:sldId id="309" r:id="rId46"/>
    <p:sldId id="311" r:id="rId47"/>
    <p:sldId id="312" r:id="rId48"/>
    <p:sldId id="265" r:id="rId49"/>
    <p:sldId id="267" r:id="rId5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8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55031-9676-4EE4-93F9-50FC21C807AA}" type="datetimeFigureOut">
              <a:rPr lang="en-US" smtClean="0"/>
              <a:pPr/>
              <a:t>9/12/2022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3907C-7F99-4EA4-A98F-D41D613B0D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3703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A4600-6D29-44E5-BDAC-E0B5EF24C347}" type="datetimeFigureOut">
              <a:rPr lang="en-US" smtClean="0"/>
              <a:pPr/>
              <a:t>9/12/2022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378FC4-073E-4FBD-837E-EFA5336B2D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21969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EB28-7C3A-482E-9F01-F5B3C9C3512C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69221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417C-CA97-4532-9D04-41AF4EE017FA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5116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9166-FED1-4F98-BF9A-6BAE620783C7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6463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 descr="titlemaster_m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ltGray">
          <a:xfrm>
            <a:off x="0" y="1"/>
            <a:ext cx="12192000" cy="6862763"/>
          </a:xfrm>
          <a:prstGeom prst="rect">
            <a:avLst/>
          </a:prstGeom>
          <a:noFill/>
        </p:spPr>
      </p:pic>
      <p:sp>
        <p:nvSpPr>
          <p:cNvPr id="68611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06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3472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BA40DA0D-6AAB-43DF-A573-8B6488501D6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149600" y="3429000"/>
            <a:ext cx="85344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117600" y="1371600"/>
            <a:ext cx="1016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80015A-AD51-43D0-832D-02DCE1BCFB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34DDD6-2BB7-46FE-9A76-48C3DD00E0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1600200"/>
            <a:ext cx="4165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600200"/>
            <a:ext cx="4165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FAD86E-195C-4A45-AAEC-7B9567B817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C7D3B-EE42-4357-A934-57B7215CD2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977198-8CCC-4C99-9E19-73462011CF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A9EF9-80B5-40EE-8207-F8076BA3DF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4075FD-461F-443F-9CFB-FE5D0C8535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FB94A-2270-4514-AFC7-58285840288B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670624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0AA371-01C8-4AA3-8B43-CB281689DC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89AD69-131C-49D5-A6BD-D74B9C157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652000" y="228600"/>
            <a:ext cx="21336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228600"/>
            <a:ext cx="61976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6C5E75-25E0-4778-BC4A-09010C0995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228600"/>
            <a:ext cx="85344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512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7620000" y="1600200"/>
            <a:ext cx="4165600" cy="4495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3201" y="6248400"/>
            <a:ext cx="2535767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245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C2578599-687D-4420-80A7-8778223F56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B5FFD-77DD-4A26-8FB4-BEF7FEAE09A4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24876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50ED-5A6F-4EEF-8F9D-1EE013715878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49619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61459-54E3-436A-9594-D0DBFCDD67C8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27643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A796-0741-41D1-B56A-6D1921F76EB2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18297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09AE-9055-4E20-A327-B63B67366A64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9385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26C2-068F-4130-A6AD-066D8F3A2A62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1852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989A-33FB-4B27-85CB-0C99726C874C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19116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3A60F-C607-44A5-AB0C-D72C4C171CCC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9973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3556000" cy="6858000"/>
            <a:chOff x="0" y="0"/>
            <a:chExt cx="1680" cy="4320"/>
          </a:xfrm>
        </p:grpSpPr>
        <p:sp>
          <p:nvSpPr>
            <p:cNvPr id="67587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>
                <a:effectLst/>
              </a:endParaRPr>
            </a:p>
          </p:txBody>
        </p:sp>
        <p:pic>
          <p:nvPicPr>
            <p:cNvPr id="67588" name="Picture 4" descr="slidemaster_med3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</p:spPr>
        </p:pic>
      </p:grpSp>
      <p:sp>
        <p:nvSpPr>
          <p:cNvPr id="6758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251200" y="228600"/>
            <a:ext cx="8534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51200" y="1600200"/>
            <a:ext cx="8534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03201" y="6248400"/>
            <a:ext cx="253576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759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759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45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9CB5A6CC-65CE-4971-A8EB-B8F4062F6B4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72343" y="381001"/>
            <a:ext cx="9985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20837" y="2481496"/>
            <a:ext cx="83843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Book Antiqua" panose="02040602050305030304" pitchFamily="18" charset="0"/>
              </a:rPr>
              <a:t>IMMUNE RESPONSE &amp; IMMUNODEFECIENCY DISEASE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3877" y="4378569"/>
            <a:ext cx="11393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DEPARTMENT </a:t>
            </a:r>
            <a:r>
              <a:rPr lang="en-US" sz="2800" dirty="0" smtClean="0">
                <a:latin typeface="Book Antiqua" panose="02040602050305030304" pitchFamily="18" charset="0"/>
              </a:rPr>
              <a:t>OF MICROBIOLOGY  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0" y="0"/>
            <a:ext cx="1857828" cy="21145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0744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52800" y="838200"/>
            <a:ext cx="8534400" cy="4495800"/>
          </a:xfrm>
          <a:ln>
            <a:solidFill>
              <a:schemeClr val="bg1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77828" name="Line 4"/>
          <p:cNvSpPr>
            <a:spLocks noChangeShapeType="1"/>
          </p:cNvSpPr>
          <p:nvPr/>
        </p:nvSpPr>
        <p:spPr bwMode="auto">
          <a:xfrm>
            <a:off x="4470400" y="16764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29" name="Line 5"/>
          <p:cNvSpPr>
            <a:spLocks noChangeShapeType="1"/>
          </p:cNvSpPr>
          <p:nvPr/>
        </p:nvSpPr>
        <p:spPr bwMode="auto">
          <a:xfrm>
            <a:off x="4470400" y="4267200"/>
            <a:ext cx="599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31" name="Freeform 7"/>
          <p:cNvSpPr>
            <a:spLocks/>
          </p:cNvSpPr>
          <p:nvPr/>
        </p:nvSpPr>
        <p:spPr bwMode="auto">
          <a:xfrm>
            <a:off x="5283200" y="2540000"/>
            <a:ext cx="4368800" cy="1727200"/>
          </a:xfrm>
          <a:custGeom>
            <a:avLst/>
            <a:gdLst/>
            <a:ahLst/>
            <a:cxnLst>
              <a:cxn ang="0">
                <a:pos x="0" y="1088"/>
              </a:cxn>
              <a:cxn ang="0">
                <a:pos x="720" y="80"/>
              </a:cxn>
              <a:cxn ang="0">
                <a:pos x="2064" y="608"/>
              </a:cxn>
            </a:cxnLst>
            <a:rect l="0" t="0" r="r" b="b"/>
            <a:pathLst>
              <a:path w="2064" h="1088">
                <a:moveTo>
                  <a:pt x="0" y="1088"/>
                </a:moveTo>
                <a:cubicBezTo>
                  <a:pt x="188" y="624"/>
                  <a:pt x="376" y="160"/>
                  <a:pt x="720" y="80"/>
                </a:cubicBezTo>
                <a:cubicBezTo>
                  <a:pt x="1064" y="0"/>
                  <a:pt x="1564" y="304"/>
                  <a:pt x="2064" y="60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32" name="Line 8"/>
          <p:cNvSpPr>
            <a:spLocks noChangeShapeType="1"/>
          </p:cNvSpPr>
          <p:nvPr/>
        </p:nvSpPr>
        <p:spPr bwMode="auto">
          <a:xfrm>
            <a:off x="4572000" y="2286000"/>
            <a:ext cx="50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33" name="Text Box 9"/>
          <p:cNvSpPr txBox="1">
            <a:spLocks noChangeArrowheads="1"/>
          </p:cNvSpPr>
          <p:nvPr/>
        </p:nvSpPr>
        <p:spPr bwMode="auto">
          <a:xfrm>
            <a:off x="4470401" y="1828801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/>
              </a:rPr>
              <a:t>lag</a:t>
            </a:r>
          </a:p>
        </p:txBody>
      </p:sp>
      <p:sp>
        <p:nvSpPr>
          <p:cNvPr id="77835" name="Line 11"/>
          <p:cNvSpPr>
            <a:spLocks noChangeShapeType="1"/>
          </p:cNvSpPr>
          <p:nvPr/>
        </p:nvSpPr>
        <p:spPr bwMode="auto">
          <a:xfrm>
            <a:off x="5080000" y="2286000"/>
            <a:ext cx="111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36" name="Text Box 12"/>
          <p:cNvSpPr txBox="1">
            <a:spLocks noChangeArrowheads="1"/>
          </p:cNvSpPr>
          <p:nvPr/>
        </p:nvSpPr>
        <p:spPr bwMode="auto">
          <a:xfrm>
            <a:off x="5181600" y="1828802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effectLst/>
              </a:rPr>
              <a:t>log</a:t>
            </a:r>
          </a:p>
        </p:txBody>
      </p:sp>
      <p:sp>
        <p:nvSpPr>
          <p:cNvPr id="77837" name="Line 13"/>
          <p:cNvSpPr>
            <a:spLocks noChangeShapeType="1"/>
          </p:cNvSpPr>
          <p:nvPr/>
        </p:nvSpPr>
        <p:spPr bwMode="auto">
          <a:xfrm>
            <a:off x="6299200" y="2286000"/>
            <a:ext cx="203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38" name="Text Box 14"/>
          <p:cNvSpPr txBox="1">
            <a:spLocks noChangeArrowheads="1"/>
          </p:cNvSpPr>
          <p:nvPr/>
        </p:nvSpPr>
        <p:spPr bwMode="auto">
          <a:xfrm>
            <a:off x="6400800" y="1828802"/>
            <a:ext cx="172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effectLst/>
              </a:rPr>
              <a:t>plateau</a:t>
            </a:r>
          </a:p>
        </p:txBody>
      </p:sp>
      <p:sp>
        <p:nvSpPr>
          <p:cNvPr id="77841" name="Line 17"/>
          <p:cNvSpPr>
            <a:spLocks noChangeShapeType="1"/>
          </p:cNvSpPr>
          <p:nvPr/>
        </p:nvSpPr>
        <p:spPr bwMode="auto">
          <a:xfrm>
            <a:off x="6299200" y="2286000"/>
            <a:ext cx="203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42" name="Line 18"/>
          <p:cNvSpPr>
            <a:spLocks noChangeShapeType="1"/>
          </p:cNvSpPr>
          <p:nvPr/>
        </p:nvSpPr>
        <p:spPr bwMode="auto">
          <a:xfrm flipH="1">
            <a:off x="8331200" y="2286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43" name="Line 19"/>
          <p:cNvSpPr>
            <a:spLocks noChangeShapeType="1"/>
          </p:cNvSpPr>
          <p:nvPr/>
        </p:nvSpPr>
        <p:spPr bwMode="auto">
          <a:xfrm flipH="1">
            <a:off x="6096000" y="2286000"/>
            <a:ext cx="101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45" name="Line 21"/>
          <p:cNvSpPr>
            <a:spLocks noChangeShapeType="1"/>
          </p:cNvSpPr>
          <p:nvPr/>
        </p:nvSpPr>
        <p:spPr bwMode="auto">
          <a:xfrm flipH="1">
            <a:off x="5080000" y="2286000"/>
            <a:ext cx="50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46" name="Line 22"/>
          <p:cNvSpPr>
            <a:spLocks noChangeShapeType="1"/>
          </p:cNvSpPr>
          <p:nvPr/>
        </p:nvSpPr>
        <p:spPr bwMode="auto">
          <a:xfrm flipH="1">
            <a:off x="4572000" y="2286000"/>
            <a:ext cx="20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47" name="Text Box 23"/>
          <p:cNvSpPr txBox="1">
            <a:spLocks noChangeArrowheads="1"/>
          </p:cNvSpPr>
          <p:nvPr/>
        </p:nvSpPr>
        <p:spPr bwMode="auto">
          <a:xfrm>
            <a:off x="8432800" y="1828802"/>
            <a:ext cx="132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effectLst/>
              </a:rPr>
              <a:t>decline</a:t>
            </a:r>
          </a:p>
        </p:txBody>
      </p:sp>
      <p:sp>
        <p:nvSpPr>
          <p:cNvPr id="77848" name="Line 24"/>
          <p:cNvSpPr>
            <a:spLocks noChangeShapeType="1"/>
          </p:cNvSpPr>
          <p:nvPr/>
        </p:nvSpPr>
        <p:spPr bwMode="auto">
          <a:xfrm flipV="1">
            <a:off x="4267200" y="23622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49" name="Line 25"/>
          <p:cNvSpPr>
            <a:spLocks noChangeShapeType="1"/>
          </p:cNvSpPr>
          <p:nvPr/>
        </p:nvSpPr>
        <p:spPr bwMode="auto">
          <a:xfrm>
            <a:off x="6604000" y="4495800"/>
            <a:ext cx="193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51" name="Line 27"/>
          <p:cNvSpPr>
            <a:spLocks noChangeShapeType="1"/>
          </p:cNvSpPr>
          <p:nvPr/>
        </p:nvSpPr>
        <p:spPr bwMode="auto">
          <a:xfrm flipV="1">
            <a:off x="4775200" y="4419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53" name="Text Box 29"/>
          <p:cNvSpPr txBox="1">
            <a:spLocks noChangeArrowheads="1"/>
          </p:cNvSpPr>
          <p:nvPr/>
        </p:nvSpPr>
        <p:spPr bwMode="auto">
          <a:xfrm>
            <a:off x="6705600" y="4800603"/>
            <a:ext cx="162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effectLst/>
              </a:rPr>
              <a:t>time</a:t>
            </a:r>
          </a:p>
        </p:txBody>
      </p:sp>
      <p:sp>
        <p:nvSpPr>
          <p:cNvPr id="77854" name="Text Box 30"/>
          <p:cNvSpPr txBox="1">
            <a:spLocks noChangeArrowheads="1"/>
          </p:cNvSpPr>
          <p:nvPr/>
        </p:nvSpPr>
        <p:spPr bwMode="auto">
          <a:xfrm>
            <a:off x="4267200" y="5181603"/>
            <a:ext cx="142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effectLst/>
              </a:rPr>
              <a:t>antigen</a:t>
            </a:r>
          </a:p>
        </p:txBody>
      </p:sp>
      <p:sp>
        <p:nvSpPr>
          <p:cNvPr id="77855" name="Text Box 31"/>
          <p:cNvSpPr txBox="1">
            <a:spLocks noChangeArrowheads="1"/>
          </p:cNvSpPr>
          <p:nvPr/>
        </p:nvSpPr>
        <p:spPr bwMode="auto">
          <a:xfrm>
            <a:off x="3149600" y="2819400"/>
            <a:ext cx="9144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effectLst/>
              </a:rPr>
              <a:t>Antibody</a:t>
            </a:r>
          </a:p>
          <a:p>
            <a:pPr>
              <a:spcBef>
                <a:spcPct val="50000"/>
              </a:spcBef>
            </a:pPr>
            <a:r>
              <a:rPr lang="en-US">
                <a:effectLst/>
              </a:rPr>
              <a:t>titre</a:t>
            </a:r>
          </a:p>
        </p:txBody>
      </p:sp>
      <p:sp>
        <p:nvSpPr>
          <p:cNvPr id="77857" name="Text Box 33"/>
          <p:cNvSpPr txBox="1">
            <a:spLocks noChangeArrowheads="1"/>
          </p:cNvSpPr>
          <p:nvPr/>
        </p:nvSpPr>
        <p:spPr bwMode="auto">
          <a:xfrm>
            <a:off x="3657600" y="5715000"/>
            <a:ext cx="802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effectLst/>
              </a:rPr>
              <a:t>PRIMARY HUMORAL RESPONSE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u="sng"/>
              <a:t>PRIMARY &amp; SECONDARY HUMORAL RESPONSE:-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primary humoral response has a long lag phase and low titre of antibody that do not persist for long. The secondary humoral response has a short or negligible lag phase and a much higher level of antibodies that last for long periods.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antibody formed in the primary humoral response is predominantly IgM and in secondary humoral response IgG.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0" y="457200"/>
            <a:ext cx="8940800" cy="6248400"/>
          </a:xfrm>
        </p:spPr>
        <p:txBody>
          <a:bodyPr/>
          <a:lstStyle/>
          <a:p>
            <a:endParaRPr lang="en-US"/>
          </a:p>
        </p:txBody>
      </p:sp>
      <p:sp>
        <p:nvSpPr>
          <p:cNvPr id="80900" name="Line 4"/>
          <p:cNvSpPr>
            <a:spLocks noChangeShapeType="1"/>
          </p:cNvSpPr>
          <p:nvPr/>
        </p:nvSpPr>
        <p:spPr bwMode="auto">
          <a:xfrm>
            <a:off x="4572000" y="12954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01" name="Line 5"/>
          <p:cNvSpPr>
            <a:spLocks noChangeShapeType="1"/>
          </p:cNvSpPr>
          <p:nvPr/>
        </p:nvSpPr>
        <p:spPr bwMode="auto">
          <a:xfrm>
            <a:off x="4470400" y="5257800"/>
            <a:ext cx="660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08" name="Freeform 12"/>
          <p:cNvSpPr>
            <a:spLocks/>
          </p:cNvSpPr>
          <p:nvPr/>
        </p:nvSpPr>
        <p:spPr bwMode="auto">
          <a:xfrm>
            <a:off x="5080000" y="3124200"/>
            <a:ext cx="4572000" cy="2209800"/>
          </a:xfrm>
          <a:custGeom>
            <a:avLst/>
            <a:gdLst/>
            <a:ahLst/>
            <a:cxnLst>
              <a:cxn ang="0">
                <a:pos x="0" y="1352"/>
              </a:cxn>
              <a:cxn ang="0">
                <a:pos x="192" y="1304"/>
              </a:cxn>
              <a:cxn ang="0">
                <a:pos x="336" y="872"/>
              </a:cxn>
              <a:cxn ang="0">
                <a:pos x="624" y="1256"/>
              </a:cxn>
              <a:cxn ang="0">
                <a:pos x="1008" y="1208"/>
              </a:cxn>
              <a:cxn ang="0">
                <a:pos x="1248" y="152"/>
              </a:cxn>
              <a:cxn ang="0">
                <a:pos x="2016" y="296"/>
              </a:cxn>
              <a:cxn ang="0">
                <a:pos x="2112" y="344"/>
              </a:cxn>
            </a:cxnLst>
            <a:rect l="0" t="0" r="r" b="b"/>
            <a:pathLst>
              <a:path w="2160" h="1392">
                <a:moveTo>
                  <a:pt x="0" y="1352"/>
                </a:moveTo>
                <a:cubicBezTo>
                  <a:pt x="68" y="1368"/>
                  <a:pt x="136" y="1384"/>
                  <a:pt x="192" y="1304"/>
                </a:cubicBezTo>
                <a:cubicBezTo>
                  <a:pt x="248" y="1224"/>
                  <a:pt x="264" y="880"/>
                  <a:pt x="336" y="872"/>
                </a:cubicBezTo>
                <a:cubicBezTo>
                  <a:pt x="408" y="864"/>
                  <a:pt x="512" y="1200"/>
                  <a:pt x="624" y="1256"/>
                </a:cubicBezTo>
                <a:cubicBezTo>
                  <a:pt x="736" y="1312"/>
                  <a:pt x="904" y="1392"/>
                  <a:pt x="1008" y="1208"/>
                </a:cubicBezTo>
                <a:cubicBezTo>
                  <a:pt x="1112" y="1024"/>
                  <a:pt x="1080" y="304"/>
                  <a:pt x="1248" y="152"/>
                </a:cubicBezTo>
                <a:cubicBezTo>
                  <a:pt x="1416" y="0"/>
                  <a:pt x="1872" y="264"/>
                  <a:pt x="2016" y="296"/>
                </a:cubicBezTo>
                <a:cubicBezTo>
                  <a:pt x="2160" y="328"/>
                  <a:pt x="2136" y="336"/>
                  <a:pt x="2112" y="3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10" name="Text Box 14"/>
          <p:cNvSpPr txBox="1">
            <a:spLocks noChangeArrowheads="1"/>
          </p:cNvSpPr>
          <p:nvPr/>
        </p:nvSpPr>
        <p:spPr bwMode="auto">
          <a:xfrm>
            <a:off x="3149600" y="2971801"/>
            <a:ext cx="1320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effectLst/>
              </a:rPr>
              <a:t>ANTIBODY TITRE</a:t>
            </a:r>
          </a:p>
        </p:txBody>
      </p:sp>
      <p:sp>
        <p:nvSpPr>
          <p:cNvPr id="80911" name="Text Box 15"/>
          <p:cNvSpPr txBox="1">
            <a:spLocks noChangeArrowheads="1"/>
          </p:cNvSpPr>
          <p:nvPr/>
        </p:nvSpPr>
        <p:spPr bwMode="auto">
          <a:xfrm>
            <a:off x="5689600" y="5486403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effectLst/>
              </a:rPr>
              <a:t>TIME</a:t>
            </a:r>
          </a:p>
        </p:txBody>
      </p:sp>
      <p:sp>
        <p:nvSpPr>
          <p:cNvPr id="80913" name="Text Box 17"/>
          <p:cNvSpPr txBox="1">
            <a:spLocks noChangeArrowheads="1"/>
          </p:cNvSpPr>
          <p:nvPr/>
        </p:nvSpPr>
        <p:spPr bwMode="auto">
          <a:xfrm>
            <a:off x="3759200" y="5943600"/>
            <a:ext cx="7823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effectLst/>
              </a:rPr>
              <a:t>PRIMARY AND SECONDARY HUMORAL RESPONSE</a:t>
            </a:r>
          </a:p>
        </p:txBody>
      </p:sp>
      <p:sp>
        <p:nvSpPr>
          <p:cNvPr id="80914" name="Line 18"/>
          <p:cNvSpPr>
            <a:spLocks noChangeShapeType="1"/>
          </p:cNvSpPr>
          <p:nvPr/>
        </p:nvSpPr>
        <p:spPr bwMode="auto">
          <a:xfrm>
            <a:off x="4775200" y="43434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15" name="Text Box 19"/>
          <p:cNvSpPr txBox="1">
            <a:spLocks noChangeArrowheads="1"/>
          </p:cNvSpPr>
          <p:nvPr/>
        </p:nvSpPr>
        <p:spPr bwMode="auto">
          <a:xfrm>
            <a:off x="4470400" y="3962402"/>
            <a:ext cx="81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effectLst/>
              </a:rPr>
              <a:t>FRIST DOSE</a:t>
            </a:r>
          </a:p>
        </p:txBody>
      </p:sp>
      <p:sp>
        <p:nvSpPr>
          <p:cNvPr id="80917" name="Line 21"/>
          <p:cNvSpPr>
            <a:spLocks noChangeShapeType="1"/>
          </p:cNvSpPr>
          <p:nvPr/>
        </p:nvSpPr>
        <p:spPr bwMode="auto">
          <a:xfrm>
            <a:off x="5791200" y="35814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18" name="Text Box 22"/>
          <p:cNvSpPr txBox="1">
            <a:spLocks noChangeArrowheads="1"/>
          </p:cNvSpPr>
          <p:nvPr/>
        </p:nvSpPr>
        <p:spPr bwMode="auto">
          <a:xfrm>
            <a:off x="5080000" y="3200400"/>
            <a:ext cx="162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effectLst/>
              </a:rPr>
              <a:t>PRIMARY RESPONSE</a:t>
            </a:r>
          </a:p>
        </p:txBody>
      </p:sp>
      <p:sp>
        <p:nvSpPr>
          <p:cNvPr id="80919" name="Line 23"/>
          <p:cNvSpPr>
            <a:spLocks noChangeShapeType="1"/>
          </p:cNvSpPr>
          <p:nvPr/>
        </p:nvSpPr>
        <p:spPr bwMode="auto">
          <a:xfrm>
            <a:off x="6705600" y="4419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20" name="Text Box 24"/>
          <p:cNvSpPr txBox="1">
            <a:spLocks noChangeArrowheads="1"/>
          </p:cNvSpPr>
          <p:nvPr/>
        </p:nvSpPr>
        <p:spPr bwMode="auto">
          <a:xfrm>
            <a:off x="6197600" y="4114803"/>
            <a:ext cx="111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effectLst/>
              </a:rPr>
              <a:t>SECOND DOSE</a:t>
            </a:r>
          </a:p>
        </p:txBody>
      </p:sp>
      <p:sp>
        <p:nvSpPr>
          <p:cNvPr id="80921" name="Text Box 25"/>
          <p:cNvSpPr txBox="1">
            <a:spLocks noChangeArrowheads="1"/>
          </p:cNvSpPr>
          <p:nvPr/>
        </p:nvSpPr>
        <p:spPr bwMode="auto">
          <a:xfrm>
            <a:off x="7315200" y="2819402"/>
            <a:ext cx="2133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effectLst/>
              </a:rPr>
              <a:t>SECONDARY RESPONSE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251200" y="0"/>
            <a:ext cx="8534400" cy="1219200"/>
          </a:xfrm>
        </p:spPr>
        <p:txBody>
          <a:bodyPr/>
          <a:lstStyle/>
          <a:p>
            <a:r>
              <a:rPr lang="en-US" sz="2800" u="sng"/>
              <a:t> MONOCLONAL  ANTIBODIES</a:t>
            </a:r>
            <a:r>
              <a:rPr lang="en-US" sz="2800"/>
              <a:t>:-</a:t>
            </a:r>
            <a:endParaRPr lang="en-US" sz="2800" u="sng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1295400"/>
            <a:ext cx="89408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Antibodies that are usually produsced in response to a single antigen are heterogenous as they are synthesised by several different clones of cells i.e polyclonal. A single antibody forming cell or clone produced antibodies directed against or antigenic determinants only and such antibodies are called as MONOCLONAL ANTIBODIES</a:t>
            </a: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381000"/>
            <a:ext cx="8534400" cy="5943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/>
          </a:p>
        </p:txBody>
      </p:sp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3454400" y="990603"/>
            <a:ext cx="162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effectLst/>
              </a:rPr>
              <a:t>ANIMAL</a:t>
            </a:r>
          </a:p>
        </p:txBody>
      </p:sp>
      <p:sp>
        <p:nvSpPr>
          <p:cNvPr id="82950" name="Line 6"/>
          <p:cNvSpPr>
            <a:spLocks noChangeShapeType="1"/>
          </p:cNvSpPr>
          <p:nvPr/>
        </p:nvSpPr>
        <p:spPr bwMode="auto">
          <a:xfrm flipH="1">
            <a:off x="5486400" y="1143000"/>
            <a:ext cx="223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51" name="Text Box 7"/>
          <p:cNvSpPr txBox="1">
            <a:spLocks noChangeArrowheads="1"/>
          </p:cNvSpPr>
          <p:nvPr/>
        </p:nvSpPr>
        <p:spPr bwMode="auto">
          <a:xfrm>
            <a:off x="7924800" y="838200"/>
            <a:ext cx="345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effectLst/>
              </a:rPr>
              <a:t>COMMUNISED WITH DESIRED ANTIGEN</a:t>
            </a:r>
          </a:p>
        </p:txBody>
      </p:sp>
      <p:sp>
        <p:nvSpPr>
          <p:cNvPr id="82952" name="Line 8"/>
          <p:cNvSpPr>
            <a:spLocks noChangeShapeType="1"/>
          </p:cNvSpPr>
          <p:nvPr/>
        </p:nvSpPr>
        <p:spPr bwMode="auto">
          <a:xfrm>
            <a:off x="4165600" y="137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54" name="Text Box 10"/>
          <p:cNvSpPr txBox="1">
            <a:spLocks noChangeArrowheads="1"/>
          </p:cNvSpPr>
          <p:nvPr/>
        </p:nvSpPr>
        <p:spPr bwMode="auto">
          <a:xfrm>
            <a:off x="3556000" y="1905003"/>
            <a:ext cx="416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effectLst/>
              </a:rPr>
              <a:t>LYMPHOCYTES DERIVER</a:t>
            </a:r>
          </a:p>
        </p:txBody>
      </p:sp>
      <p:sp>
        <p:nvSpPr>
          <p:cNvPr id="82955" name="Line 11"/>
          <p:cNvSpPr>
            <a:spLocks noChangeShapeType="1"/>
          </p:cNvSpPr>
          <p:nvPr/>
        </p:nvSpPr>
        <p:spPr bwMode="auto">
          <a:xfrm>
            <a:off x="4165600" y="2286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56" name="Text Box 12"/>
          <p:cNvSpPr txBox="1">
            <a:spLocks noChangeArrowheads="1"/>
          </p:cNvSpPr>
          <p:nvPr/>
        </p:nvSpPr>
        <p:spPr bwMode="auto">
          <a:xfrm>
            <a:off x="3657600" y="2971803"/>
            <a:ext cx="650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effectLst/>
              </a:rPr>
              <a:t>FUSED WITH MOUSE MYELOMA CELLS</a:t>
            </a:r>
          </a:p>
        </p:txBody>
      </p:sp>
      <p:sp>
        <p:nvSpPr>
          <p:cNvPr id="82957" name="Line 13"/>
          <p:cNvSpPr>
            <a:spLocks noChangeShapeType="1"/>
          </p:cNvSpPr>
          <p:nvPr/>
        </p:nvSpPr>
        <p:spPr bwMode="auto">
          <a:xfrm>
            <a:off x="4165600" y="3429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58" name="Text Box 14"/>
          <p:cNvSpPr txBox="1">
            <a:spLocks noChangeArrowheads="1"/>
          </p:cNvSpPr>
          <p:nvPr/>
        </p:nvSpPr>
        <p:spPr bwMode="auto">
          <a:xfrm>
            <a:off x="3556000" y="4038601"/>
            <a:ext cx="6807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effectLst/>
              </a:rPr>
              <a:t>GROWN IN MEDIA DEFICIENCY IN HYPOXANTHINE PHOSPHORIBOSYL TRANSFERRED(HDRT)</a:t>
            </a:r>
          </a:p>
        </p:txBody>
      </p:sp>
      <p:sp>
        <p:nvSpPr>
          <p:cNvPr id="82960" name="Line 16"/>
          <p:cNvSpPr>
            <a:spLocks noChangeShapeType="1"/>
          </p:cNvSpPr>
          <p:nvPr/>
        </p:nvSpPr>
        <p:spPr bwMode="auto">
          <a:xfrm>
            <a:off x="4064000" y="4876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61" name="Text Box 17"/>
          <p:cNvSpPr txBox="1">
            <a:spLocks noChangeArrowheads="1"/>
          </p:cNvSpPr>
          <p:nvPr/>
        </p:nvSpPr>
        <p:spPr bwMode="auto">
          <a:xfrm>
            <a:off x="3556000" y="5486401"/>
            <a:ext cx="6502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effectLst/>
              </a:rPr>
              <a:t>BASAL CULTURE MEDIA HAVING HYPOXANTHINE AMINOPTERIN &amp; THYMIDINE(HAT)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228600"/>
            <a:ext cx="8534400" cy="5867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/>
          </a:p>
        </p:txBody>
      </p:sp>
      <p:sp>
        <p:nvSpPr>
          <p:cNvPr id="83972" name="Line 4"/>
          <p:cNvSpPr>
            <a:spLocks noChangeShapeType="1"/>
          </p:cNvSpPr>
          <p:nvPr/>
        </p:nvSpPr>
        <p:spPr bwMode="auto">
          <a:xfrm>
            <a:off x="4165600" y="762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3556000" y="1371603"/>
            <a:ext cx="701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>
              <a:effectLst/>
            </a:endParaRPr>
          </a:p>
        </p:txBody>
      </p:sp>
      <p:sp>
        <p:nvSpPr>
          <p:cNvPr id="83975" name="Text Box 7"/>
          <p:cNvSpPr txBox="1">
            <a:spLocks noChangeArrowheads="1"/>
          </p:cNvSpPr>
          <p:nvPr/>
        </p:nvSpPr>
        <p:spPr bwMode="auto">
          <a:xfrm>
            <a:off x="3657600" y="1447803"/>
            <a:ext cx="721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effectLst/>
              </a:rPr>
              <a:t>HYBRID CELLS- HPRT+ve &amp; HPRT-ve</a:t>
            </a:r>
          </a:p>
        </p:txBody>
      </p:sp>
      <p:sp>
        <p:nvSpPr>
          <p:cNvPr id="83976" name="Line 8"/>
          <p:cNvSpPr>
            <a:spLocks noChangeShapeType="1"/>
          </p:cNvSpPr>
          <p:nvPr/>
        </p:nvSpPr>
        <p:spPr bwMode="auto">
          <a:xfrm>
            <a:off x="4165600" y="1905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77" name="Text Box 9"/>
          <p:cNvSpPr txBox="1">
            <a:spLocks noChangeArrowheads="1"/>
          </p:cNvSpPr>
          <p:nvPr/>
        </p:nvSpPr>
        <p:spPr bwMode="auto">
          <a:xfrm>
            <a:off x="3759200" y="2590803"/>
            <a:ext cx="741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effectLst/>
              </a:rPr>
              <a:t>Desired clones selected in peritonial cavity of mice</a:t>
            </a:r>
          </a:p>
        </p:txBody>
      </p:sp>
      <p:sp>
        <p:nvSpPr>
          <p:cNvPr id="83978" name="Line 10"/>
          <p:cNvSpPr>
            <a:spLocks noChangeShapeType="1"/>
          </p:cNvSpPr>
          <p:nvPr/>
        </p:nvSpPr>
        <p:spPr bwMode="auto">
          <a:xfrm>
            <a:off x="4165600" y="3200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79" name="Text Box 11"/>
          <p:cNvSpPr txBox="1">
            <a:spLocks noChangeArrowheads="1"/>
          </p:cNvSpPr>
          <p:nvPr/>
        </p:nvSpPr>
        <p:spPr bwMode="auto">
          <a:xfrm>
            <a:off x="3759200" y="3962400"/>
            <a:ext cx="690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effectLst/>
              </a:rPr>
              <a:t>Ascitic fluid</a:t>
            </a:r>
          </a:p>
        </p:txBody>
      </p:sp>
      <p:sp>
        <p:nvSpPr>
          <p:cNvPr id="83980" name="Line 12"/>
          <p:cNvSpPr>
            <a:spLocks noChangeShapeType="1"/>
          </p:cNvSpPr>
          <p:nvPr/>
        </p:nvSpPr>
        <p:spPr bwMode="auto">
          <a:xfrm>
            <a:off x="4165600" y="4572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81" name="Text Box 13"/>
          <p:cNvSpPr txBox="1">
            <a:spLocks noChangeArrowheads="1"/>
          </p:cNvSpPr>
          <p:nvPr/>
        </p:nvSpPr>
        <p:spPr bwMode="auto">
          <a:xfrm>
            <a:off x="3759200" y="5257803"/>
            <a:ext cx="406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effectLst/>
              </a:rPr>
              <a:t>MONOCLONAL ANTIBODY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APPLICATIONS OF MONOCLONAL ANTIBODIES:-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arenR"/>
            </a:pPr>
            <a:r>
              <a:rPr lang="en-US" sz="2800" i="1" u="sng"/>
              <a:t>DIAGNOSTIC USE:-</a:t>
            </a:r>
            <a:r>
              <a:rPr lang="en-US" sz="2800"/>
              <a:t> many commercial diagnostic sys use monoclonal antibodies for identification of bacterial, viral and other antigens. Direct fluorescence and enzyme-linked assays utilise monoclonal antibody conjugates.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arenR"/>
            </a:pPr>
            <a:r>
              <a:rPr lang="en-US" sz="2800" i="1" u="sng"/>
              <a:t>PURE ANTIBODY:-</a:t>
            </a:r>
            <a:r>
              <a:rPr lang="en-US" sz="2800">
                <a:effectLst/>
              </a:rPr>
              <a:t>LARGE </a:t>
            </a:r>
            <a:r>
              <a:rPr lang="en-US" sz="2800"/>
              <a:t>AMOUNT OF PURE ANTIBODY OF DEFINED CLASS CAN BE PREPARED</a:t>
            </a: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51200" y="228600"/>
            <a:ext cx="8534400" cy="990600"/>
          </a:xfrm>
        </p:spPr>
        <p:txBody>
          <a:bodyPr/>
          <a:lstStyle/>
          <a:p>
            <a:pPr algn="ctr"/>
            <a:r>
              <a:rPr lang="en-US" sz="3200" u="sng"/>
              <a:t>ADJUVANTS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1143000"/>
            <a:ext cx="8534400" cy="5334000"/>
          </a:xfrm>
        </p:spPr>
        <p:txBody>
          <a:bodyPr/>
          <a:lstStyle/>
          <a:p>
            <a:pPr marL="609600" indent="-609600"/>
            <a:r>
              <a:rPr lang="en-US" sz="2800"/>
              <a:t>Any substance that enhance the immunogenicity of an antigen is called ADJUVANT.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sz="2800" i="1" u="sng"/>
              <a:t>FREUND’S INCOMPLETE ADJUVANT:-</a:t>
            </a:r>
            <a:r>
              <a:rPr lang="en-US" sz="2800"/>
              <a:t> respiratory adjuvant such as aluminium hydroxide or phosphate and incorporation of protien antigen in the water phase of a water in oil emulsion cause delay in release of antigen from antigenic stimulus.</a:t>
            </a:r>
          </a:p>
          <a:p>
            <a:pPr marL="609600" indent="-609600">
              <a:buFont typeface="Wingdings" pitchFamily="2" charset="2"/>
              <a:buNone/>
            </a:pPr>
            <a:endParaRPr lang="en-US" sz="2800" i="1" u="sng"/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304800"/>
            <a:ext cx="8534400" cy="6324600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rabicPeriod" startAt="2"/>
            </a:pPr>
            <a:r>
              <a:rPr lang="en-US" sz="2800" i="1" u="sng"/>
              <a:t>FREUND’S COMLETE ADJUVANT:-</a:t>
            </a:r>
            <a:r>
              <a:rPr lang="en-US" sz="2800"/>
              <a:t> incomplete freunds adjuvent &amp; killed tubercle bacilli.</a:t>
            </a:r>
          </a:p>
          <a:p>
            <a:pPr marL="609600" indent="-609600">
              <a:buFont typeface="Wingdings" pitchFamily="2" charset="2"/>
              <a:buChar char="Ø"/>
            </a:pPr>
            <a:r>
              <a:rPr lang="en-US" sz="2800"/>
              <a:t>Increase humoral response</a:t>
            </a:r>
          </a:p>
          <a:p>
            <a:pPr marL="609600" indent="-609600">
              <a:buFont typeface="Wingdings" pitchFamily="2" charset="2"/>
              <a:buChar char="Ø"/>
            </a:pPr>
            <a:r>
              <a:rPr lang="en-US" sz="2800"/>
              <a:t>Induces high degree of cellular immunity (delayed H3)</a:t>
            </a:r>
          </a:p>
          <a:p>
            <a:pPr marL="609600" indent="-609600">
              <a:buFont typeface="Wingdings" pitchFamily="2" charset="2"/>
              <a:buAutoNum type="arabicPeriod" startAt="3"/>
            </a:pPr>
            <a:r>
              <a:rPr lang="en-US" sz="2800" i="1" u="sng"/>
              <a:t>Aluminium hydroxide or phosphate</a:t>
            </a:r>
          </a:p>
          <a:p>
            <a:pPr marL="609600" indent="-609600">
              <a:buFont typeface="Wingdings" pitchFamily="2" charset="2"/>
              <a:buAutoNum type="arabicPeriod" startAt="3"/>
            </a:pPr>
            <a:r>
              <a:rPr lang="en-US" sz="2800" i="1" u="sng"/>
              <a:t>Bordetella pertusis:-</a:t>
            </a:r>
            <a:r>
              <a:rPr lang="en-US" sz="2800"/>
              <a:t> have LPS fraction &amp; lymphocytosis- promoting factor acting on both T &amp; B cells.</a:t>
            </a:r>
          </a:p>
          <a:p>
            <a:pPr marL="609600" indent="-609600">
              <a:buFont typeface="Wingdings" pitchFamily="2" charset="2"/>
              <a:buChar char="Ø"/>
            </a:pPr>
            <a:r>
              <a:rPr lang="en-US" sz="2800" i="1" u="sng"/>
              <a:t>Act as good adjuvant for diptheria &amp; tetanus toxoids in triple vaccines.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94971" y="609603"/>
            <a:ext cx="9260115" cy="1103091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31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72318145"/>
              </p:ext>
            </p:extLst>
          </p:nvPr>
        </p:nvGraphicFramePr>
        <p:xfrm>
          <a:off x="711201" y="2612570"/>
          <a:ext cx="10232570" cy="2912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0665">
                  <a:extLst>
                    <a:ext uri="{9D8B030D-6E8A-4147-A177-3AD203B41FA5}">
                      <a16:colId xmlns="" xmlns:a16="http://schemas.microsoft.com/office/drawing/2014/main" val="946123654"/>
                    </a:ext>
                  </a:extLst>
                </a:gridCol>
                <a:gridCol w="4459236">
                  <a:extLst>
                    <a:ext uri="{9D8B030D-6E8A-4147-A177-3AD203B41FA5}">
                      <a16:colId xmlns="" xmlns:a16="http://schemas.microsoft.com/office/drawing/2014/main" val="2411658997"/>
                    </a:ext>
                  </a:extLst>
                </a:gridCol>
                <a:gridCol w="3072669">
                  <a:extLst>
                    <a:ext uri="{9D8B030D-6E8A-4147-A177-3AD203B41FA5}">
                      <a16:colId xmlns="" xmlns:a16="http://schemas.microsoft.com/office/drawing/2014/main" val="3411213719"/>
                    </a:ext>
                  </a:extLst>
                </a:gridCol>
              </a:tblGrid>
              <a:tr h="454499">
                <a:tc>
                  <a:txBody>
                    <a:bodyPr/>
                    <a:lstStyle/>
                    <a:p>
                      <a:r>
                        <a:rPr lang="en-US" dirty="0" smtClean="0"/>
                        <a:t>Core areas*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Domain</a:t>
                      </a:r>
                      <a:r>
                        <a:rPr lang="en-US" baseline="0" dirty="0" smtClean="0"/>
                        <a:t> **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Category #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68424398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dirty="0" smtClean="0"/>
                        <a:t>AMI &amp; CMI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Psychomotor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86572506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dirty="0" smtClean="0"/>
                        <a:t>Immune</a:t>
                      </a:r>
                      <a:r>
                        <a:rPr lang="en-US" baseline="0" dirty="0" smtClean="0"/>
                        <a:t> Response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Psychomotor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59924706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Adjuvants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Affective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Nice to know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77297493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Immunosuppresive</a:t>
                      </a:r>
                      <a:r>
                        <a:rPr lang="en-US" baseline="0" dirty="0" smtClean="0"/>
                        <a:t> agents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Affective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Nice to know</a:t>
                      </a:r>
                      <a:endParaRPr lang="en-US" dirty="0"/>
                    </a:p>
                  </a:txBody>
                  <a:tcPr/>
                </a:tc>
              </a:tr>
              <a:tr h="45449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Immunodefeciency</a:t>
                      </a:r>
                      <a:r>
                        <a:rPr lang="en-US" dirty="0" smtClean="0"/>
                        <a:t> Disease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Desired to know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175656" y="1878767"/>
            <a:ext cx="97971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9471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352800" y="228600"/>
            <a:ext cx="8534400" cy="838200"/>
          </a:xfrm>
        </p:spPr>
        <p:txBody>
          <a:bodyPr/>
          <a:lstStyle/>
          <a:p>
            <a:pPr algn="ctr"/>
            <a:r>
              <a:rPr lang="en-US" sz="2800" u="sng"/>
              <a:t>IMMUNOSUPPRESSINE AGENT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1219200"/>
            <a:ext cx="8534400" cy="53340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i="1" u="sng"/>
              <a:t>X-RADIATION:-</a:t>
            </a:r>
          </a:p>
          <a:p>
            <a:pPr marL="609600" indent="-609600">
              <a:lnSpc>
                <a:spcPct val="90000"/>
              </a:lnSpc>
              <a:buFontTx/>
              <a:buChar char="•"/>
            </a:pPr>
            <a:r>
              <a:rPr lang="en-US"/>
              <a:t>Cytotoxic to replicating cells.</a:t>
            </a:r>
          </a:p>
          <a:p>
            <a:pPr marL="609600" indent="-609600">
              <a:lnSpc>
                <a:spcPct val="90000"/>
              </a:lnSpc>
              <a:buFontTx/>
              <a:buChar char="•"/>
            </a:pPr>
            <a:r>
              <a:rPr lang="en-US"/>
              <a:t>Used to prolong transplant survival.</a:t>
            </a:r>
          </a:p>
          <a:p>
            <a:pPr marL="609600" indent="-609600">
              <a:lnSpc>
                <a:spcPct val="90000"/>
              </a:lnSpc>
              <a:buFontTx/>
              <a:buChar char="•"/>
            </a:pPr>
            <a:r>
              <a:rPr lang="en-US"/>
              <a:t>Suppress antibody response.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2"/>
            </a:pPr>
            <a:r>
              <a:rPr lang="en-US" i="1" u="sng"/>
              <a:t>RADIOMETRIC DRUGS:-</a:t>
            </a:r>
          </a:p>
          <a:p>
            <a:pPr marL="609600" indent="-609600">
              <a:lnSpc>
                <a:spcPct val="90000"/>
              </a:lnSpc>
              <a:buFontTx/>
              <a:buChar char="•"/>
            </a:pPr>
            <a:r>
              <a:rPr lang="en-US"/>
              <a:t>Alkylating agent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3"/>
            </a:pPr>
            <a:r>
              <a:rPr lang="en-US" i="1" u="sng"/>
              <a:t>CORTICOSTEROIDS:-</a:t>
            </a:r>
          </a:p>
          <a:p>
            <a:pPr marL="609600" indent="-609600">
              <a:lnSpc>
                <a:spcPct val="90000"/>
              </a:lnSpc>
              <a:buFontTx/>
              <a:buChar char="•"/>
            </a:pPr>
            <a:r>
              <a:rPr lang="en-US"/>
              <a:t>Causes lymphocyte from blood &amp; lymphoid organ.</a:t>
            </a: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304800"/>
            <a:ext cx="8534400" cy="5791200"/>
          </a:xfrm>
        </p:spPr>
        <p:txBody>
          <a:bodyPr/>
          <a:lstStyle/>
          <a:p>
            <a:pPr marL="609600" indent="-609600">
              <a:buFontTx/>
              <a:buChar char="•"/>
            </a:pPr>
            <a:r>
              <a:rPr lang="en-US"/>
              <a:t>Anti-inflammatory drug</a:t>
            </a:r>
          </a:p>
          <a:p>
            <a:pPr marL="609600" indent="-609600">
              <a:buFontTx/>
              <a:buChar char="•"/>
            </a:pPr>
            <a:r>
              <a:rPr lang="en-US"/>
              <a:t>Inhibits induction of DHs</a:t>
            </a:r>
          </a:p>
          <a:p>
            <a:pPr marL="609600" indent="-609600">
              <a:buFontTx/>
              <a:buChar char="•"/>
            </a:pPr>
            <a:r>
              <a:rPr lang="en-US"/>
              <a:t>Inhibit histamin release.</a:t>
            </a:r>
          </a:p>
          <a:p>
            <a:pPr marL="609600" indent="-609600">
              <a:buFontTx/>
              <a:buAutoNum type="arabicPeriod" startAt="4"/>
            </a:pPr>
            <a:r>
              <a:rPr lang="en-US" i="1" u="sng"/>
              <a:t>ANTIMETABOLITES:-</a:t>
            </a:r>
          </a:p>
          <a:p>
            <a:pPr marL="609600" indent="-609600">
              <a:buFontTx/>
              <a:buChar char="•"/>
            </a:pPr>
            <a:r>
              <a:rPr lang="en-US"/>
              <a:t>Folic acid antagonost.</a:t>
            </a:r>
          </a:p>
          <a:p>
            <a:pPr marL="609600" indent="-609600">
              <a:buFontTx/>
              <a:buChar char="•"/>
            </a:pPr>
            <a:r>
              <a:rPr lang="en-US"/>
              <a:t>Analogues of purine.</a:t>
            </a:r>
          </a:p>
          <a:p>
            <a:pPr marL="609600" indent="-609600">
              <a:buFontTx/>
              <a:buChar char="•"/>
            </a:pPr>
            <a:r>
              <a:rPr lang="en-US"/>
              <a:t>Cyclosporine-derived from soil fungus tolyplocladium inflatum.  </a:t>
            </a: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u="sng"/>
              <a:t>CELL MEDIATED IMMUNE RESPONSES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1600200"/>
            <a:ext cx="8534400" cy="5029200"/>
          </a:xfrm>
        </p:spPr>
        <p:txBody>
          <a:bodyPr/>
          <a:lstStyle/>
          <a:p>
            <a:r>
              <a:rPr lang="en-US"/>
              <a:t>The term cell mediated immunity refers to specific acquired immune responses mediated by sensitised T cells.</a:t>
            </a:r>
          </a:p>
          <a:p>
            <a:r>
              <a:rPr lang="en-US"/>
              <a:t>This form of immunity can be transferred from donor to recipient with intact lymphocytes, but not with antisera</a:t>
            </a:r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3251200" y="228600"/>
            <a:ext cx="8534400" cy="838200"/>
          </a:xfrm>
        </p:spPr>
        <p:txBody>
          <a:bodyPr/>
          <a:lstStyle/>
          <a:p>
            <a:pPr algn="ctr"/>
            <a:r>
              <a:rPr lang="en-US" sz="2800" b="1" i="1" u="sng"/>
              <a:t>CYTOKINES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1066800"/>
            <a:ext cx="8534400" cy="5029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Biologically activated substance relesed by activated T lymphocyte</a:t>
            </a:r>
          </a:p>
          <a:p>
            <a:pPr>
              <a:buFont typeface="Wingdings" pitchFamily="2" charset="2"/>
              <a:buChar char="Ø"/>
            </a:pPr>
            <a:r>
              <a:rPr lang="en-US"/>
              <a:t>Interlukins- products of leucocytes</a:t>
            </a:r>
          </a:p>
          <a:p>
            <a:pPr>
              <a:buFont typeface="Wingdings" pitchFamily="2" charset="2"/>
              <a:buChar char="Ø"/>
            </a:pPr>
            <a:r>
              <a:rPr lang="en-US"/>
              <a:t>Interferons-induced by virus infected</a:t>
            </a:r>
          </a:p>
          <a:p>
            <a:pPr>
              <a:buFont typeface="Wingdings" pitchFamily="2" charset="2"/>
              <a:buChar char="Ø"/>
            </a:pPr>
            <a:r>
              <a:rPr lang="en-US"/>
              <a:t>Monokines-produced by monocyte &amp; macrophage</a:t>
            </a:r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381000"/>
            <a:ext cx="8534400" cy="5715000"/>
          </a:xfrm>
        </p:spPr>
        <p:txBody>
          <a:bodyPr/>
          <a:lstStyle/>
          <a:p>
            <a:r>
              <a:rPr lang="en-US" sz="2800"/>
              <a:t>Cytokines are peptide mediated or intercellular messenger which regulate immunological,inflammatory,reperative host response.</a:t>
            </a:r>
          </a:p>
          <a:p>
            <a:r>
              <a:rPr lang="en-US" sz="2800"/>
              <a:t>highly potent hormone like substance</a:t>
            </a:r>
          </a:p>
          <a:p>
            <a:r>
              <a:rPr lang="en-US" sz="2800"/>
              <a:t>They differ from endocrine hormone and they are not produced by glands but by widely distributed cells such as lymphocyte macrophage platelates &amp; fibroblast.</a:t>
            </a:r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INTERLEUKINS:-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800"/>
              <a:t>INTERLEUKIN I:-</a:t>
            </a:r>
          </a:p>
          <a:p>
            <a:pPr marL="609600" indent="-609600">
              <a:lnSpc>
                <a:spcPct val="90000"/>
              </a:lnSpc>
              <a:buFontTx/>
              <a:buChar char="•"/>
            </a:pPr>
            <a:r>
              <a:rPr lang="en-US" sz="2800"/>
              <a:t>Stable polypeptide retaining its activity upto 56 degree &amp; between Ph 3-11.</a:t>
            </a:r>
          </a:p>
          <a:p>
            <a:pPr marL="609600" indent="-609600">
              <a:lnSpc>
                <a:spcPct val="90000"/>
              </a:lnSpc>
              <a:buFontTx/>
              <a:buChar char="•"/>
            </a:pPr>
            <a:r>
              <a:rPr lang="en-US" sz="2800"/>
              <a:t>IL-1 has benificial effect in sever infection in immunocompromised hosts.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2"/>
            </a:pPr>
            <a:r>
              <a:rPr lang="en-US" sz="2800"/>
              <a:t>INTERLIKINE 2:-</a:t>
            </a:r>
          </a:p>
          <a:p>
            <a:pPr marL="609600" indent="-609600">
              <a:lnSpc>
                <a:spcPct val="90000"/>
              </a:lnSpc>
              <a:buFontTx/>
              <a:buChar char="•"/>
            </a:pPr>
            <a:r>
              <a:rPr lang="en-US" sz="2800"/>
              <a:t>It is a powerful modulator of immune response</a:t>
            </a:r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304800"/>
            <a:ext cx="8534400" cy="5791200"/>
          </a:xfrm>
        </p:spPr>
        <p:txBody>
          <a:bodyPr/>
          <a:lstStyle/>
          <a:p>
            <a:pPr marL="609600" indent="-609600">
              <a:buFontTx/>
              <a:buChar char="•"/>
            </a:pPr>
            <a:r>
              <a:rPr lang="en-US"/>
              <a:t>It is a major activator of T &amp; B cells &amp; stimulate cytotoxin T cell and NK cells.</a:t>
            </a:r>
          </a:p>
          <a:p>
            <a:pPr marL="609600" indent="-609600">
              <a:buFontTx/>
              <a:buAutoNum type="arabicPeriod" startAt="3"/>
            </a:pPr>
            <a:r>
              <a:rPr lang="en-US"/>
              <a:t>INTELUKINE3:-</a:t>
            </a:r>
          </a:p>
          <a:p>
            <a:pPr marL="609600" indent="-609600">
              <a:buFontTx/>
              <a:buChar char="•"/>
            </a:pPr>
            <a:r>
              <a:rPr lang="en-US"/>
              <a:t>It is growth factor for bone marrow stem cells.</a:t>
            </a:r>
          </a:p>
          <a:p>
            <a:pPr marL="609600" indent="-609600">
              <a:buFontTx/>
              <a:buChar char="•"/>
            </a:pPr>
            <a:r>
              <a:rPr lang="en-US"/>
              <a:t>It stimulates multilinkage hematopoesis known as MULTICOLONY STIMULATING FACTOR</a:t>
            </a:r>
          </a:p>
        </p:txBody>
      </p:sp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228600"/>
            <a:ext cx="8534400" cy="5867400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rabicPeriod" startAt="4"/>
            </a:pPr>
            <a:r>
              <a:rPr lang="en-US" sz="2800"/>
              <a:t>INTERLIKINE 4:-</a:t>
            </a:r>
          </a:p>
          <a:p>
            <a:pPr marL="609600" indent="-609600">
              <a:buFontTx/>
              <a:buChar char="•"/>
            </a:pPr>
            <a:r>
              <a:rPr lang="en-US" sz="2800"/>
              <a:t>Activate resting B cells and act as B cell diffrenciating factor.</a:t>
            </a:r>
          </a:p>
          <a:p>
            <a:pPr marL="609600" indent="-609600">
              <a:buFontTx/>
              <a:buChar char="•"/>
            </a:pPr>
            <a:r>
              <a:rPr lang="en-US" sz="2800"/>
              <a:t>Also act as growth factor for T cells and mast cells.</a:t>
            </a:r>
          </a:p>
          <a:p>
            <a:pPr marL="609600" indent="-609600">
              <a:buFontTx/>
              <a:buChar char="•"/>
            </a:pPr>
            <a:r>
              <a:rPr lang="en-US" sz="2800"/>
              <a:t>Enhance the action of cytotoxin T cells.</a:t>
            </a:r>
          </a:p>
          <a:p>
            <a:pPr marL="609600" indent="-609600">
              <a:buFontTx/>
              <a:buAutoNum type="arabicPeriod" startAt="5"/>
            </a:pPr>
            <a:r>
              <a:rPr lang="en-US" sz="2800"/>
              <a:t>INTERLUKINE 5:-</a:t>
            </a:r>
          </a:p>
          <a:p>
            <a:pPr marL="609600" indent="-609600">
              <a:buFontTx/>
              <a:buChar char="•"/>
            </a:pPr>
            <a:r>
              <a:rPr lang="en-US" sz="2800"/>
              <a:t>It is known as B cell growth factor</a:t>
            </a:r>
          </a:p>
          <a:p>
            <a:pPr marL="609600" indent="-609600">
              <a:buFontTx/>
              <a:buChar char="•"/>
            </a:pPr>
            <a:r>
              <a:rPr lang="en-US" sz="2800"/>
              <a:t>It also induces maturation of eosinophils</a:t>
            </a:r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228600"/>
            <a:ext cx="8534400" cy="5867400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rabicPeriod" startAt="6"/>
            </a:pPr>
            <a:r>
              <a:rPr lang="en-US"/>
              <a:t>INTERLUKINE 6:-</a:t>
            </a:r>
          </a:p>
          <a:p>
            <a:pPr marL="609600" indent="-609600">
              <a:buFontTx/>
              <a:buChar char="•"/>
            </a:pPr>
            <a:r>
              <a:rPr lang="en-US"/>
              <a:t>It is produced by stimulated T &amp; B cells, macrophage &amp; fibroblast.</a:t>
            </a:r>
          </a:p>
          <a:p>
            <a:pPr marL="609600" indent="-609600">
              <a:buFontTx/>
              <a:buChar char="•"/>
            </a:pPr>
            <a:r>
              <a:rPr lang="en-US"/>
              <a:t>Induce immunoglobuline synthesis by activated B cells, and formation of IL-2 receptors on T cells.</a:t>
            </a:r>
          </a:p>
          <a:p>
            <a:pPr marL="609600" indent="-609600">
              <a:buFontTx/>
              <a:buChar char="•"/>
            </a:pPr>
            <a:r>
              <a:rPr lang="en-US"/>
              <a:t>It act as an inflammatory response mediator in host defects.</a:t>
            </a:r>
          </a:p>
        </p:txBody>
      </p:sp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u="sng"/>
              <a:t>IMMUNODEFICIENCY DISEASES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/>
              <a:t>Immunodeficiency diseases are conditions where the defence mechanism of the body are impaired, leading to repeted microbial infections of varying severity and sometime enhanced susceptibility to malignancy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Table of Content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Antibody Mediated Immunity</a:t>
            </a:r>
          </a:p>
          <a:p>
            <a:r>
              <a:rPr lang="en-US" dirty="0" smtClean="0"/>
              <a:t>Cell Mediated Immunity</a:t>
            </a:r>
          </a:p>
          <a:p>
            <a:r>
              <a:rPr lang="en-US" dirty="0" smtClean="0"/>
              <a:t>Immune Response</a:t>
            </a:r>
          </a:p>
          <a:p>
            <a:r>
              <a:rPr lang="en-US" dirty="0" smtClean="0"/>
              <a:t>Monoclonal Antibodies</a:t>
            </a:r>
          </a:p>
          <a:p>
            <a:r>
              <a:rPr lang="en-US" dirty="0" smtClean="0"/>
              <a:t>Interleukins</a:t>
            </a:r>
          </a:p>
          <a:p>
            <a:r>
              <a:rPr lang="en-US" dirty="0" smtClean="0"/>
              <a:t>Cytokines</a:t>
            </a:r>
          </a:p>
          <a:p>
            <a:r>
              <a:rPr lang="en-US" dirty="0" smtClean="0"/>
              <a:t>Immunosuppressive agents</a:t>
            </a:r>
          </a:p>
          <a:p>
            <a:r>
              <a:rPr lang="en-US" dirty="0" err="1" smtClean="0"/>
              <a:t>Immunodefeciency</a:t>
            </a:r>
            <a:r>
              <a:rPr lang="en-US" dirty="0" smtClean="0"/>
              <a:t> disease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buFont typeface="Wingdings" pitchFamily="2" charset="2"/>
              <a:buChar char="Ø"/>
            </a:pPr>
            <a:r>
              <a:rPr lang="en-US" b="1" i="1" u="sng">
                <a:solidFill>
                  <a:srgbClr val="0000FF"/>
                </a:solidFill>
              </a:rPr>
              <a:t>PRIMARY IMMUNODEFICIENCIES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52800" y="1524000"/>
            <a:ext cx="8534400" cy="4495800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lphaUcPeriod"/>
            </a:pPr>
            <a:r>
              <a:rPr lang="en-US" sz="2800" u="sng"/>
              <a:t>DISORDERS OF SPECIFIC IMMUNITY:-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sz="2800" b="1" i="1" u="sng"/>
              <a:t>Humoral immunodeficiencies:-</a:t>
            </a:r>
          </a:p>
          <a:p>
            <a:pPr marL="609600" indent="-609600">
              <a:buFont typeface="Wingdings" pitchFamily="2" charset="2"/>
              <a:buAutoNum type="alphaLcParenR"/>
            </a:pPr>
            <a:r>
              <a:rPr lang="en-US" sz="2800" i="1" u="sng"/>
              <a:t>X-linked agammaglobulinemia</a:t>
            </a:r>
          </a:p>
          <a:p>
            <a:pPr marL="609600" indent="-609600">
              <a:buFont typeface="Wingdings" pitchFamily="2" charset="2"/>
              <a:buChar char="v"/>
            </a:pPr>
            <a:r>
              <a:rPr lang="en-US" sz="2800" i="1"/>
              <a:t>1</a:t>
            </a:r>
            <a:r>
              <a:rPr lang="en-US" sz="2800" i="1" baseline="30000"/>
              <a:t>st</a:t>
            </a:r>
            <a:r>
              <a:rPr lang="en-US" sz="2800" i="1"/>
              <a:t> IDD to have been recognised</a:t>
            </a:r>
          </a:p>
          <a:p>
            <a:pPr marL="609600" indent="-609600">
              <a:buFont typeface="Wingdings" pitchFamily="2" charset="2"/>
              <a:buChar char="v"/>
            </a:pPr>
            <a:r>
              <a:rPr lang="en-US" sz="2800" i="1"/>
              <a:t>Seen only in male infants</a:t>
            </a:r>
          </a:p>
          <a:p>
            <a:pPr marL="609600" indent="-609600">
              <a:buFont typeface="Wingdings" pitchFamily="2" charset="2"/>
              <a:buChar char="v"/>
            </a:pPr>
            <a:r>
              <a:rPr lang="en-US" sz="2800" i="1"/>
              <a:t>Manifestations are not apparent till about 6 mnts of age.</a:t>
            </a:r>
          </a:p>
          <a:p>
            <a:pPr marL="609600" indent="-609600">
              <a:buFont typeface="Wingdings" pitchFamily="2" charset="2"/>
              <a:buNone/>
            </a:pPr>
            <a:endParaRPr lang="en-US" sz="2800" i="1" u="sng"/>
          </a:p>
        </p:txBody>
      </p:sp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304800"/>
            <a:ext cx="8534400" cy="57912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/>
              <a:t>The disease present as recurrent serious infections with pyogenic bacteria,perticularly with pnemococci ,streptococci, manningococci, pseudomonas and H.influenza.</a:t>
            </a:r>
          </a:p>
          <a:p>
            <a:pPr>
              <a:buFont typeface="Wingdings" pitchFamily="2" charset="2"/>
              <a:buChar char="v"/>
            </a:pPr>
            <a:r>
              <a:rPr lang="en-US"/>
              <a:t>All classes of heamoglobin are grossly depleted in the serum, the IgG level brings less then a tenth and IgA &amp; IgM less then a hundredth of the normal level.</a:t>
            </a:r>
          </a:p>
        </p:txBody>
      </p:sp>
    </p:spTree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304800"/>
            <a:ext cx="8534400" cy="57912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800"/>
              <a:t>Cell mediated immunity is not affected.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800"/>
              <a:t>Delayed hypersensitivity of tuberculin and contact dermatitis type can be demonstrated.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lphaLcParenR" startAt="2"/>
            </a:pPr>
            <a:r>
              <a:rPr lang="en-US" sz="2800" i="1" u="sng"/>
              <a:t>Transient hypoammaglobulinemia of infancy:-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800"/>
              <a:t>This is due to an abnormal delay in initiation of IgG synthesis in some infants.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800"/>
              <a:t>Maternal IgG is slowly catabolise in the newborn and reaches level of200mg/100ml by 2</a:t>
            </a:r>
            <a:r>
              <a:rPr lang="en-US" sz="2800" baseline="30000"/>
              <a:t>nd</a:t>
            </a:r>
            <a:r>
              <a:rPr lang="en-US" sz="2800"/>
              <a:t> mnt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lphaLcParenR" startAt="2"/>
            </a:pPr>
            <a:endParaRPr lang="en-US" sz="2800" u="sng"/>
          </a:p>
        </p:txBody>
      </p:sp>
    </p:spTree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457200"/>
            <a:ext cx="8534400" cy="5638800"/>
          </a:xfrm>
        </p:spPr>
        <p:txBody>
          <a:bodyPr/>
          <a:lstStyle/>
          <a:p>
            <a:pPr marL="609600" indent="-609600">
              <a:buFont typeface="Wingdings" pitchFamily="2" charset="2"/>
              <a:buChar char="v"/>
            </a:pPr>
            <a:r>
              <a:rPr lang="en-US" sz="2800"/>
              <a:t>Generally the infant begin synthesising its own IgG by this age,when there is a delay immunodeficiency occur. Recurrent otitis media and respiratory infections are common diseases found in this condition.</a:t>
            </a:r>
          </a:p>
          <a:p>
            <a:pPr marL="609600" indent="-609600">
              <a:buFont typeface="Wingdings" pitchFamily="2" charset="2"/>
              <a:buAutoNum type="alphaLcParenR" startAt="3"/>
            </a:pPr>
            <a:r>
              <a:rPr lang="en-US" sz="2800" i="1" u="sng"/>
              <a:t>Common variable immonudeficiency :-</a:t>
            </a:r>
          </a:p>
          <a:p>
            <a:pPr marL="609600" indent="-609600">
              <a:buFont typeface="Wingdings" pitchFamily="2" charset="2"/>
              <a:buChar char="v"/>
            </a:pPr>
            <a:r>
              <a:rPr lang="en-US" sz="2800"/>
              <a:t>it is also known as </a:t>
            </a:r>
            <a:r>
              <a:rPr lang="en-US" sz="2800" i="1"/>
              <a:t>late onset hypogammaglobulinemia</a:t>
            </a:r>
            <a:r>
              <a:rPr lang="en-US" sz="2800"/>
              <a:t> because it usually manifests only by 15-35yr</a:t>
            </a:r>
          </a:p>
        </p:txBody>
      </p:sp>
    </p:spTree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304800"/>
            <a:ext cx="8534400" cy="57912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800"/>
              <a:t>It is characterised by recurrent pyogenic infections and an increased incidence of automimmune diseases. MALABSORPTION &amp; GIARDIASIS are common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800"/>
              <a:t>Increased suppressor T cells and diminished helper T cells.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lphaLcParenR" startAt="4"/>
            </a:pPr>
            <a:r>
              <a:rPr lang="en-US" sz="2800" i="1" u="sng"/>
              <a:t>Selective immunoglobulin deficiencies:-</a:t>
            </a:r>
            <a:endParaRPr lang="en-US" sz="2800"/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800"/>
              <a:t>There is selective deficiency of 1 or more immunoglobulin classes,while other remain normal or elevated.</a:t>
            </a:r>
          </a:p>
        </p:txBody>
      </p:sp>
    </p:spTree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457200"/>
            <a:ext cx="8534400" cy="5638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800"/>
              <a:t>Isolated IgA deficiency is most common condition in this group.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800"/>
              <a:t>These patient exibit increased suseptibility to respiratory infection and steatorrhea.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800"/>
              <a:t>Anti-IgA antibodies are present in many of dis patients.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lphaLcParenR" startAt="5"/>
            </a:pPr>
            <a:r>
              <a:rPr lang="en-US" sz="2800" i="1" u="sng"/>
              <a:t>Immunodeficiency with hyper-IgM:-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800"/>
              <a:t>In this group some of which are X-linked and some inherited as autosomal recessive, low IgA and IgG levels are seen with elevated IgM.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</p:txBody>
      </p:sp>
    </p:spTree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457200"/>
            <a:ext cx="8534400" cy="5638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800"/>
              <a:t>Patient show enhanced susceptibility to infection and autoimmune process such as THROMBOCYTOPENIA, NEUTROPENIA, HEMOLYTIC ANEMIA &amp; RENAL LESION.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lphaLcParenR" startAt="6"/>
            </a:pPr>
            <a:r>
              <a:rPr lang="en-US" sz="2800" i="1" u="sng"/>
              <a:t>Transcobalamiin II deficiency:-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800"/>
              <a:t>in this order inherited as autosomal recessive, patients show metabolic effect of vit-B12 deficiency including MEGALOBLASTIC ANEMIA &amp; INTESTINAL VILLOUS ATROPY.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</p:txBody>
      </p:sp>
    </p:spTree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381000"/>
            <a:ext cx="8534400" cy="57150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eriod" startAt="2"/>
            </a:pPr>
            <a:r>
              <a:rPr lang="en-US" sz="2800" b="1" i="1" u="sng"/>
              <a:t>CELLULAR IMMUNODEFICIENCIES:-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lphaLcParenR"/>
            </a:pPr>
            <a:r>
              <a:rPr lang="en-US" sz="2800" i="1" u="sng"/>
              <a:t>Thymic hypoplasia (DiGeorge’s syndrome):-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800"/>
              <a:t>this is a developmental defect involving the endodermal derivatives of 3</a:t>
            </a:r>
            <a:r>
              <a:rPr lang="en-US" sz="2800" baseline="30000"/>
              <a:t>rd</a:t>
            </a:r>
            <a:r>
              <a:rPr lang="en-US" sz="2800"/>
              <a:t> and 4</a:t>
            </a:r>
            <a:r>
              <a:rPr lang="en-US" sz="2800" baseline="30000"/>
              <a:t>th</a:t>
            </a:r>
            <a:r>
              <a:rPr lang="en-US" sz="2800"/>
              <a:t> pharyngeal pouches.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800"/>
              <a:t>It leads to aplasia or hypoplasia of thymus and parathyroid gland.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800"/>
              <a:t>It does not appear to be hereditary and does not show a familiar incidence.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endParaRPr lang="en-US" sz="2800" i="1"/>
          </a:p>
        </p:txBody>
      </p:sp>
    </p:spTree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381000"/>
            <a:ext cx="8534400" cy="5715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US"/>
              <a:t>Neonatal tetany is present.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US"/>
              <a:t>Patient who survive the neonatal period show susceptibility to viral, fungal and bacterial infection, which ultimately.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US"/>
              <a:t>Involve cell mediated immunity.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US"/>
              <a:t>Thymus dependent areas of lymph node and spleen are depleted of lymphocytes.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US"/>
              <a:t>Circulating T cells are reduced in no.</a:t>
            </a:r>
          </a:p>
        </p:txBody>
      </p:sp>
    </p:spTree>
  </p:cSld>
  <p:clrMapOvr>
    <a:masterClrMapping/>
  </p:clrMapOvr>
  <p:transition spd="slow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304800"/>
            <a:ext cx="8534400" cy="57912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lphaLcParenR" startAt="2"/>
            </a:pPr>
            <a:r>
              <a:rPr lang="en-US" i="1" u="sng"/>
              <a:t>Chronic mucocutaneous candidiasis:-</a:t>
            </a:r>
            <a:endParaRPr lang="en-US"/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r>
              <a:rPr lang="en-US"/>
              <a:t>This constitute an abnormal immunological response to CANDIDA ALBICANS.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r>
              <a:rPr lang="en-US"/>
              <a:t>Patient develop sever chronic candidiasis of mucosa, skin, and nails.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r>
              <a:rPr lang="en-US"/>
              <a:t>They donot show increased suseptibility to other infections but often hav endocrinopathies.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7600" y="1981200"/>
            <a:ext cx="10160000" cy="3124200"/>
          </a:xfrm>
          <a:ln/>
        </p:spPr>
        <p:txBody>
          <a:bodyPr/>
          <a:lstStyle/>
          <a:p>
            <a:r>
              <a:rPr lang="en-US" sz="4800" dirty="0"/>
              <a:t>IMMUNE RESPONSE AND IMMUNODEFICIENCY DISEASES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304800"/>
            <a:ext cx="8534400" cy="57912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lphaLcParenR" startAt="3"/>
            </a:pPr>
            <a:r>
              <a:rPr lang="en-US" sz="2800" i="1" u="sng"/>
              <a:t>Purine nucleoside phosphorylase deficiency:-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800"/>
              <a:t>It is involved in the sequential degradation of purines to hypoxanthine and finally to uric acid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800"/>
              <a:t>Patient suffered from PNP deficiency as an autosomal recessive inherited current or chronic infection.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800"/>
              <a:t>They usually present with hypoplastic anemia and recurrent pneumonia.</a:t>
            </a:r>
          </a:p>
        </p:txBody>
      </p:sp>
    </p:spTree>
  </p:cSld>
  <p:clrMapOvr>
    <a:masterClrMapping/>
  </p:clrMapOvr>
  <p:transition spd="slow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304800"/>
            <a:ext cx="8534400" cy="5791200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lphaUcPeriod" startAt="2"/>
            </a:pPr>
            <a:r>
              <a:rPr lang="en-US" sz="2800" i="1" u="sng"/>
              <a:t>DISORDERS OF COMPLEMENT:-</a:t>
            </a:r>
          </a:p>
          <a:p>
            <a:pPr marL="609600" indent="-609600">
              <a:buFont typeface="Wingdings" pitchFamily="2" charset="2"/>
              <a:buAutoNum type="alphaLcParenR"/>
            </a:pPr>
            <a:r>
              <a:rPr lang="en-US" sz="2800" i="1" u="sng"/>
              <a:t>Complement component deficiency:-</a:t>
            </a:r>
          </a:p>
          <a:p>
            <a:pPr marL="609600" indent="-609600">
              <a:buFont typeface="Wingdings" pitchFamily="2" charset="2"/>
              <a:buChar char="v"/>
            </a:pPr>
            <a:r>
              <a:rPr lang="en-US" sz="2800"/>
              <a:t>Genetic deficiencies have been detected for almost all complement components in human beings.</a:t>
            </a:r>
          </a:p>
          <a:p>
            <a:pPr marL="609600" indent="-609600">
              <a:buFont typeface="Wingdings" pitchFamily="2" charset="2"/>
              <a:buChar char="v"/>
            </a:pPr>
            <a:r>
              <a:rPr lang="en-US" sz="2800"/>
              <a:t>The defect are transmitted as autosomal recessive traits.</a:t>
            </a:r>
          </a:p>
          <a:p>
            <a:pPr marL="609600" indent="-609600">
              <a:buFont typeface="Wingdings" pitchFamily="2" charset="2"/>
              <a:buChar char="v"/>
            </a:pPr>
            <a:r>
              <a:rPr lang="en-US" sz="2800"/>
              <a:t>Hemolytic and other functional activities are commonly restored by supplying the deficient factor</a:t>
            </a:r>
          </a:p>
        </p:txBody>
      </p:sp>
    </p:spTree>
  </p:cSld>
  <p:clrMapOvr>
    <a:masterClrMapping/>
  </p:clrMapOvr>
  <p:transition spd="slow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304800"/>
            <a:ext cx="8534400" cy="5791200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lphaLcParenR" startAt="2"/>
            </a:pPr>
            <a:r>
              <a:rPr lang="en-US" i="1" u="sng"/>
              <a:t>Complement inhibitor deficiencies:-</a:t>
            </a:r>
          </a:p>
          <a:p>
            <a:pPr marL="609600" indent="-609600">
              <a:buFont typeface="Wingdings" pitchFamily="2" charset="2"/>
              <a:buChar char="v"/>
            </a:pPr>
            <a:r>
              <a:rPr lang="en-US"/>
              <a:t>Hereditory angioneurotic edema is due to a genetic deficiency of C1 inhibitor.</a:t>
            </a:r>
          </a:p>
          <a:p>
            <a:pPr marL="609600" indent="-609600">
              <a:buFont typeface="Wingdings" pitchFamily="2" charset="2"/>
              <a:buChar char="v"/>
            </a:pPr>
            <a:r>
              <a:rPr lang="en-US"/>
              <a:t>This relativly common defect is transmitted as an autosomal dominent.</a:t>
            </a:r>
          </a:p>
          <a:p>
            <a:pPr marL="609600" indent="-609600">
              <a:buFont typeface="Wingdings" pitchFamily="2" charset="2"/>
              <a:buChar char="v"/>
            </a:pPr>
            <a:r>
              <a:rPr lang="en-US"/>
              <a:t>Androgens, aminocaproic acid have been found usefull for this condition.</a:t>
            </a:r>
          </a:p>
        </p:txBody>
      </p:sp>
    </p:spTree>
  </p:cSld>
  <p:clrMapOvr>
    <a:masterClrMapping/>
  </p:clrMapOvr>
  <p:transition spd="slow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381000"/>
            <a:ext cx="8534400" cy="5715000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lphaUcPeriod" startAt="3"/>
            </a:pPr>
            <a:r>
              <a:rPr lang="en-US" i="1" u="sng"/>
              <a:t>Disorders of phagocytosis:-</a:t>
            </a:r>
          </a:p>
          <a:p>
            <a:pPr marL="609600" indent="-609600">
              <a:buFont typeface="Wingdings" pitchFamily="2" charset="2"/>
              <a:buAutoNum type="alphaLcParenR"/>
            </a:pPr>
            <a:r>
              <a:rPr lang="en-US"/>
              <a:t>Chronic granulomatous disease</a:t>
            </a:r>
          </a:p>
          <a:p>
            <a:pPr marL="609600" indent="-609600">
              <a:buFont typeface="Wingdings" pitchFamily="2" charset="2"/>
              <a:buAutoNum type="alphaLcParenR"/>
            </a:pPr>
            <a:r>
              <a:rPr lang="en-US"/>
              <a:t>Myeloperoxydase deficiency</a:t>
            </a:r>
          </a:p>
          <a:p>
            <a:pPr marL="609600" indent="-609600">
              <a:buFont typeface="Wingdings" pitchFamily="2" charset="2"/>
              <a:buAutoNum type="alphaLcParenR"/>
            </a:pPr>
            <a:r>
              <a:rPr lang="en-US"/>
              <a:t>Chediak-higashi syndrome</a:t>
            </a:r>
          </a:p>
          <a:p>
            <a:pPr marL="609600" indent="-609600">
              <a:buFont typeface="Wingdings" pitchFamily="2" charset="2"/>
              <a:buAutoNum type="alphaLcParenR"/>
            </a:pPr>
            <a:r>
              <a:rPr lang="en-US"/>
              <a:t>Leucocyte G6PD deficiency</a:t>
            </a:r>
          </a:p>
          <a:p>
            <a:pPr marL="609600" indent="-609600">
              <a:buFont typeface="Wingdings" pitchFamily="2" charset="2"/>
              <a:buAutoNum type="alphaLcParenR"/>
            </a:pPr>
            <a:r>
              <a:rPr lang="en-US"/>
              <a:t>Jod’s syndrome</a:t>
            </a:r>
          </a:p>
          <a:p>
            <a:pPr marL="609600" indent="-609600">
              <a:buFont typeface="Wingdings" pitchFamily="2" charset="2"/>
              <a:buAutoNum type="alphaLcParenR"/>
            </a:pPr>
            <a:r>
              <a:rPr lang="en-US"/>
              <a:t>Tuftsin deficiency</a:t>
            </a:r>
          </a:p>
          <a:p>
            <a:pPr marL="609600" indent="-609600">
              <a:buFont typeface="Wingdings" pitchFamily="2" charset="2"/>
              <a:buAutoNum type="alphaLcParenR"/>
            </a:pPr>
            <a:r>
              <a:rPr lang="en-US"/>
              <a:t>Lazy leucocyte syndrome</a:t>
            </a:r>
          </a:p>
        </p:txBody>
      </p:sp>
    </p:spTree>
  </p:cSld>
  <p:clrMapOvr>
    <a:masterClrMapping/>
  </p:clrMapOvr>
  <p:transition spd="slow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304800"/>
            <a:ext cx="8534400" cy="5791200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lphaLcParenR" startAt="8"/>
            </a:pPr>
            <a:r>
              <a:rPr lang="en-US"/>
              <a:t>Hyper-IgE syndrome</a:t>
            </a:r>
          </a:p>
          <a:p>
            <a:pPr marL="609600" indent="-609600">
              <a:buFont typeface="Wingdings" pitchFamily="2" charset="2"/>
              <a:buAutoNum type="alphaLcParenR" startAt="8"/>
            </a:pPr>
            <a:r>
              <a:rPr lang="en-US"/>
              <a:t>Actin-binding protein deficiency</a:t>
            </a:r>
          </a:p>
          <a:p>
            <a:pPr marL="609600" indent="-609600">
              <a:buFont typeface="Wingdings" pitchFamily="2" charset="2"/>
              <a:buAutoNum type="alphaLcParenR" startAt="8"/>
            </a:pPr>
            <a:r>
              <a:rPr lang="en-US"/>
              <a:t>Shwachman disease.</a:t>
            </a:r>
          </a:p>
        </p:txBody>
      </p:sp>
    </p:spTree>
  </p:cSld>
  <p:clrMapOvr>
    <a:masterClrMapping/>
  </p:clrMapOvr>
  <p:transition spd="slow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TAKE HOME MESSEGE/ FOR THE TOPIC COVERED (SUMMARY)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Immunity?</a:t>
            </a:r>
          </a:p>
          <a:p>
            <a:r>
              <a:rPr lang="en-US" dirty="0" smtClean="0"/>
              <a:t>What is Immune Response?</a:t>
            </a:r>
          </a:p>
          <a:p>
            <a:r>
              <a:rPr lang="en-US" dirty="0" smtClean="0"/>
              <a:t>Monoclonal antibodies</a:t>
            </a:r>
          </a:p>
          <a:p>
            <a:r>
              <a:rPr lang="en-US" smtClean="0"/>
              <a:t>Immunodeficiency </a:t>
            </a:r>
            <a:r>
              <a:rPr lang="en-US" dirty="0" smtClean="0"/>
              <a:t>diseases &amp; disorders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Microbiology – Prescott, et al.</a:t>
            </a:r>
          </a:p>
          <a:p>
            <a:r>
              <a:rPr lang="en-US" dirty="0" smtClean="0"/>
              <a:t>Microbiology – Bernard D. Davis, et al.</a:t>
            </a:r>
          </a:p>
          <a:p>
            <a:r>
              <a:rPr lang="en-US" dirty="0" smtClean="0"/>
              <a:t>Clinical &amp; Pathogenic Microbiology – Barbara J Howard, et al.</a:t>
            </a:r>
          </a:p>
          <a:p>
            <a:r>
              <a:rPr lang="en-US" dirty="0" smtClean="0"/>
              <a:t>Immunology an Introduction – </a:t>
            </a:r>
            <a:r>
              <a:rPr lang="en-US" dirty="0" err="1" smtClean="0"/>
              <a:t>Tizard</a:t>
            </a:r>
            <a:r>
              <a:rPr lang="en-US" dirty="0" smtClean="0"/>
              <a:t>.</a:t>
            </a:r>
          </a:p>
          <a:p>
            <a:r>
              <a:rPr lang="en-US" dirty="0" smtClean="0"/>
              <a:t>Immunology 3</a:t>
            </a:r>
            <a:r>
              <a:rPr lang="en-US" baseline="30000" dirty="0" smtClean="0"/>
              <a:t>rd</a:t>
            </a:r>
            <a:r>
              <a:rPr lang="en-US" dirty="0" smtClean="0"/>
              <a:t> edition – Evan </a:t>
            </a:r>
            <a:r>
              <a:rPr lang="en-US" dirty="0" err="1" smtClean="0"/>
              <a:t>Roitt</a:t>
            </a:r>
            <a:r>
              <a:rPr lang="en-US" dirty="0" smtClean="0"/>
              <a:t>, et al.</a:t>
            </a:r>
          </a:p>
          <a:p>
            <a:r>
              <a:rPr lang="en-US" dirty="0" smtClean="0"/>
              <a:t>Medical Microbiology – Greenwood</a:t>
            </a:r>
          </a:p>
          <a:p>
            <a:r>
              <a:rPr lang="en-US" dirty="0" smtClean="0"/>
              <a:t>Textbook of Microbiology – </a:t>
            </a:r>
            <a:r>
              <a:rPr lang="en-US" dirty="0" err="1" smtClean="0"/>
              <a:t>Ananthnarayan</a:t>
            </a:r>
            <a:endParaRPr lang="en-US" dirty="0" smtClean="0"/>
          </a:p>
          <a:p>
            <a:r>
              <a:rPr lang="en-US" dirty="0" smtClean="0"/>
              <a:t>The short Text Book of Microbiology – </a:t>
            </a:r>
            <a:r>
              <a:rPr lang="en-US" dirty="0" err="1" smtClean="0"/>
              <a:t>Satish</a:t>
            </a:r>
            <a:r>
              <a:rPr lang="en-US" dirty="0" smtClean="0"/>
              <a:t> </a:t>
            </a:r>
            <a:r>
              <a:rPr lang="en-US" dirty="0" err="1" smtClean="0"/>
              <a:t>Gupte</a:t>
            </a:r>
            <a:endParaRPr lang="en-US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838200" y="232229"/>
            <a:ext cx="10515600" cy="1458459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&amp; Answer Session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204685" y="2902857"/>
            <a:ext cx="92310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Students should be given opportunity to ask question for clarifying for their understand/ confusions. Teachers must spend 5-10 minutes for this to improve the output.  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228740929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39727" y="2467652"/>
            <a:ext cx="10831286" cy="1414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1978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/>
              <a:t>IMMUNE RESPONSE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u="sng"/>
              <a:t>INTRODUCTION</a:t>
            </a:r>
            <a:r>
              <a:rPr lang="en-US"/>
              <a:t>:-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The specific reactivity induced in d host following an antigen stimulus is known as </a:t>
            </a:r>
            <a:r>
              <a:rPr lang="en-US" u="sng"/>
              <a:t>IMMUNE RESPONSE.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q"/>
            </a:pPr>
            <a:r>
              <a:rPr lang="en-US" u="sng"/>
              <a:t>TYPES:-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it is of 2 types:-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/>
              <a:t>HUMORAL/ANTIBODY MEDIATED IMMUNITY(AMI).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49600" y="533400"/>
            <a:ext cx="8534400" cy="6172200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rabicPeriod" startAt="2"/>
            </a:pPr>
            <a:r>
              <a:rPr lang="en-US"/>
              <a:t>CELL MEDIATED IMMUNITY</a:t>
            </a:r>
          </a:p>
          <a:p>
            <a:pPr marL="609600" indent="-609600">
              <a:buFont typeface="Wingdings" pitchFamily="2" charset="2"/>
              <a:buNone/>
            </a:pPr>
            <a:endParaRPr lang="en-US"/>
          </a:p>
          <a:p>
            <a:pPr marL="609600" indent="-609600">
              <a:buFont typeface="Wingdings" pitchFamily="2" charset="2"/>
              <a:buNone/>
            </a:pPr>
            <a:r>
              <a:rPr lang="en-US" b="1"/>
              <a:t>Antibody mediated immunity (AMI) </a:t>
            </a:r>
            <a:r>
              <a:rPr lang="en-US"/>
              <a:t>provide primary defence against most extracellular bacteria and helps in defence against viruses those infect through respiratory or intestinal tracts. </a:t>
            </a:r>
            <a:r>
              <a:rPr lang="en-US" b="1"/>
              <a:t>AMI</a:t>
            </a:r>
            <a:r>
              <a:rPr lang="en-US"/>
              <a:t> also participates in the pathogenesis of immediate (type I, II &amp; III) hypersensitivity </a:t>
            </a:r>
            <a:endParaRPr lang="en-US" b="1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1200" y="304800"/>
            <a:ext cx="8534400" cy="5791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And certain autoimmune diseases.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          </a:t>
            </a:r>
            <a:r>
              <a:rPr lang="en-US" b="1"/>
              <a:t>cell mediated immunity (CMI)</a:t>
            </a:r>
            <a:r>
              <a:rPr lang="en-US"/>
              <a:t> protects against fungi, virus and intracellular bacteria like </a:t>
            </a:r>
            <a:r>
              <a:rPr lang="en-US" i="1"/>
              <a:t>M. tuberculosis, M. leprae </a:t>
            </a:r>
            <a:r>
              <a:rPr lang="en-US"/>
              <a:t>and parasites such as </a:t>
            </a:r>
            <a:r>
              <a:rPr lang="en-US" i="1"/>
              <a:t>Leishmania &amp; trypnosomes. </a:t>
            </a:r>
            <a:r>
              <a:rPr lang="en-US"/>
              <a:t>It play important role in ALLOGRAFT REJECTION, GRAFT VERSUS HOST REJECTION(GVH)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/>
              <a:t>HUMORAL IMMUNE RESPONSE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/>
              <a:t>Antibody production follows a characteristics pattern which consist of:-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i="1"/>
              <a:t>A lag phase – </a:t>
            </a:r>
            <a:r>
              <a:rPr lang="en-US"/>
              <a:t>the immediate stage following antigenic stimulation when no antibody is detectable in circulation.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i="1"/>
              <a:t>A log phase – there is steady rise in titre of antibodies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51200" y="457200"/>
            <a:ext cx="8128000" cy="5638800"/>
          </a:xfrm>
        </p:spPr>
        <p:txBody>
          <a:bodyPr/>
          <a:lstStyle/>
          <a:p>
            <a:pPr marL="660400" indent="-660400">
              <a:buFont typeface="Wingdings" pitchFamily="2" charset="2"/>
              <a:buAutoNum type="arabicPeriod" startAt="3"/>
            </a:pPr>
            <a:r>
              <a:rPr lang="en-US" sz="2800" i="1"/>
              <a:t>a plateau – </a:t>
            </a:r>
            <a:r>
              <a:rPr lang="en-US" sz="2800"/>
              <a:t>there is an equilibrium between antibody synthesis and catabolism.</a:t>
            </a:r>
          </a:p>
          <a:p>
            <a:pPr marL="660400" indent="-660400">
              <a:buFont typeface="Wingdings" pitchFamily="2" charset="2"/>
              <a:buAutoNum type="arabicPeriod" startAt="3"/>
            </a:pPr>
            <a:r>
              <a:rPr lang="en-US" sz="2800"/>
              <a:t>The </a:t>
            </a:r>
            <a:r>
              <a:rPr lang="en-US" sz="2800" i="1"/>
              <a:t>phase of decline – </a:t>
            </a:r>
            <a:r>
              <a:rPr lang="en-US" sz="2800"/>
              <a:t>catabolism exceeds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ropo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1796</Words>
  <Application>Microsoft Office PowerPoint</Application>
  <PresentationFormat>Custom</PresentationFormat>
  <Paragraphs>234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50" baseType="lpstr">
      <vt:lpstr>Office Theme</vt:lpstr>
      <vt:lpstr>Proposal</vt:lpstr>
      <vt:lpstr>Slide 1</vt:lpstr>
      <vt:lpstr>Specific learning Objectives </vt:lpstr>
      <vt:lpstr>Table of Content </vt:lpstr>
      <vt:lpstr>IMMUNE RESPONSE AND IMMUNODEFICIENCY DISEASES</vt:lpstr>
      <vt:lpstr>IMMUNE RESPONSE</vt:lpstr>
      <vt:lpstr>Slide 6</vt:lpstr>
      <vt:lpstr>Slide 7</vt:lpstr>
      <vt:lpstr>HUMORAL IMMUNE RESPONSE</vt:lpstr>
      <vt:lpstr>Slide 9</vt:lpstr>
      <vt:lpstr>Slide 10</vt:lpstr>
      <vt:lpstr>PRIMARY &amp; SECONDARY HUMORAL RESPONSE:-</vt:lpstr>
      <vt:lpstr>Slide 12</vt:lpstr>
      <vt:lpstr>Slide 13</vt:lpstr>
      <vt:lpstr> MONOCLONAL  ANTIBODIES:-</vt:lpstr>
      <vt:lpstr>Slide 15</vt:lpstr>
      <vt:lpstr>Slide 16</vt:lpstr>
      <vt:lpstr>APPLICATIONS OF MONOCLONAL ANTIBODIES:-</vt:lpstr>
      <vt:lpstr>ADJUVANTS</vt:lpstr>
      <vt:lpstr>Slide 19</vt:lpstr>
      <vt:lpstr>IMMUNOSUPPRESSINE AGENT</vt:lpstr>
      <vt:lpstr>Slide 21</vt:lpstr>
      <vt:lpstr>CELL MEDIATED IMMUNE RESPONSES</vt:lpstr>
      <vt:lpstr>CYTOKINES</vt:lpstr>
      <vt:lpstr>Slide 24</vt:lpstr>
      <vt:lpstr>INTERLEUKINS:-</vt:lpstr>
      <vt:lpstr>Slide 26</vt:lpstr>
      <vt:lpstr>Slide 27</vt:lpstr>
      <vt:lpstr>Slide 28</vt:lpstr>
      <vt:lpstr>IMMUNODEFICIENCY DISEASES</vt:lpstr>
      <vt:lpstr>PRIMARY IMMUNODEFICIENCIES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TAKE HOME MESSEGE/ FOR THE TOPIC COVERED (SUMMARY) </vt:lpstr>
      <vt:lpstr>REFERENCES</vt:lpstr>
      <vt:lpstr>Question &amp; Answer Session</vt:lpstr>
      <vt:lpstr>Slide 48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user</cp:lastModifiedBy>
  <cp:revision>12</cp:revision>
  <dcterms:created xsi:type="dcterms:W3CDTF">2022-05-23T05:15:21Z</dcterms:created>
  <dcterms:modified xsi:type="dcterms:W3CDTF">2022-09-12T07:33:28Z</dcterms:modified>
</cp:coreProperties>
</file>